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8" r:id="rId2"/>
    <p:sldId id="262" r:id="rId3"/>
    <p:sldId id="259" r:id="rId4"/>
    <p:sldId id="260" r:id="rId5"/>
    <p:sldId id="263" r:id="rId6"/>
    <p:sldId id="261" r:id="rId7"/>
    <p:sldId id="265" r:id="rId8"/>
    <p:sldId id="264" r:id="rId9"/>
    <p:sldId id="266" r:id="rId10"/>
    <p:sldId id="268" r:id="rId11"/>
    <p:sldId id="271" r:id="rId12"/>
    <p:sldId id="267" r:id="rId13"/>
    <p:sldId id="270" r:id="rId14"/>
    <p:sldId id="269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BDAB"/>
    <a:srgbClr val="6FB60A"/>
    <a:srgbClr val="3591EA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5"/>
    <p:restoredTop sz="94629"/>
  </p:normalViewPr>
  <p:slideViewPr>
    <p:cSldViewPr snapToGrid="0">
      <p:cViewPr varScale="1">
        <p:scale>
          <a:sx n="90" d="100"/>
          <a:sy n="90" d="100"/>
        </p:scale>
        <p:origin x="21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D2268D-7AD2-4A98-9A6C-04094BAA5770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BE75E-BAEF-44A4-B33E-A782F924D73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1442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3202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0040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7958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1469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2928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0551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6540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959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8304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3139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85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6582A-81C6-46FF-9CDC-5E9D7139362C}" type="datetimeFigureOut">
              <a:rPr lang="fr-FR" smtClean="0"/>
              <a:t>23/11/2020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362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60081" y="3056527"/>
            <a:ext cx="10181546" cy="1092686"/>
          </a:xfrm>
        </p:spPr>
        <p:txBody>
          <a:bodyPr>
            <a:normAutofit/>
          </a:bodyPr>
          <a:lstStyle/>
          <a:p>
            <a:pPr algn="l"/>
            <a:r>
              <a:rPr lang="fr-FR" b="1" dirty="0">
                <a:solidFill>
                  <a:srgbClr val="0070C0"/>
                </a:solidFill>
              </a:rPr>
              <a:t>Chapitre 2 – Solutions aqueuses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4" name="Connecteur droit 3"/>
          <p:cNvCxnSpPr/>
          <p:nvPr/>
        </p:nvCxnSpPr>
        <p:spPr>
          <a:xfrm flipV="1">
            <a:off x="860080" y="4149213"/>
            <a:ext cx="10181546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334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Applications (14 page 43)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815698E2-5054-4545-8917-B2C941EEB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0688"/>
            <a:ext cx="12192000" cy="529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977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Choisis la bonne expression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C4CD01A7-92BC-4647-9C03-3E68F2E7D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3" y="1252847"/>
            <a:ext cx="3836990" cy="3429799"/>
          </a:xfrm>
          <a:prstGeom prst="rect">
            <a:avLst/>
          </a:prstGeom>
        </p:spPr>
      </p:pic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61D8AE5F-7E52-4243-BE88-44599FC5FF7E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902525" y="4025734"/>
            <a:ext cx="89210" cy="1643076"/>
          </a:xfrm>
          <a:prstGeom prst="straightConnector1">
            <a:avLst/>
          </a:prstGeom>
          <a:ln w="38100">
            <a:gradFill>
              <a:gsLst>
                <a:gs pos="0">
                  <a:srgbClr val="6FB60A"/>
                </a:gs>
                <a:gs pos="100000">
                  <a:schemeClr val="tx1"/>
                </a:gs>
              </a:gsLst>
              <a:lin ang="5400000" scaled="1"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17BC935D-B6FE-9844-BF59-1E23FFF9E892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1935678" y="4431381"/>
            <a:ext cx="1110020" cy="1237428"/>
          </a:xfrm>
          <a:prstGeom prst="straightConnector1">
            <a:avLst/>
          </a:prstGeom>
          <a:ln w="38100">
            <a:gradFill flip="none" rotWithShape="1">
              <a:gsLst>
                <a:gs pos="0">
                  <a:srgbClr val="3591EA"/>
                </a:gs>
                <a:gs pos="100000">
                  <a:schemeClr val="tx1"/>
                </a:gs>
              </a:gsLst>
              <a:lin ang="0" scaled="1"/>
              <a:tileRect/>
            </a:gra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B5D85F55-DC72-6749-8564-C2501793687D}"/>
              </a:ext>
            </a:extLst>
          </p:cNvPr>
          <p:cNvSpPr txBox="1"/>
          <p:nvPr/>
        </p:nvSpPr>
        <p:spPr>
          <a:xfrm>
            <a:off x="308759" y="5668810"/>
            <a:ext cx="13659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>
                <a:solidFill>
                  <a:srgbClr val="6FB60A"/>
                </a:solidFill>
              </a:rPr>
              <a:t>Soluté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E549DC6-D8F7-3847-A75D-FEFDB75EC4E1}"/>
              </a:ext>
            </a:extLst>
          </p:cNvPr>
          <p:cNvSpPr txBox="1"/>
          <p:nvPr/>
        </p:nvSpPr>
        <p:spPr>
          <a:xfrm>
            <a:off x="2265580" y="5668809"/>
            <a:ext cx="15602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>
                <a:solidFill>
                  <a:srgbClr val="3591EA"/>
                </a:solidFill>
              </a:rPr>
              <a:t>Solvant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E6A64A89-C8DC-5544-9F9D-54472F0B91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14" t="17691" r="37031" b="52909"/>
          <a:stretch/>
        </p:blipFill>
        <p:spPr>
          <a:xfrm>
            <a:off x="8739075" y="3839140"/>
            <a:ext cx="3034493" cy="201626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F892B3FB-6A74-5944-ADBC-79D260DC03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22" t="57481" r="36923" b="13119"/>
          <a:stretch/>
        </p:blipFill>
        <p:spPr>
          <a:xfrm>
            <a:off x="4578753" y="3850828"/>
            <a:ext cx="3034493" cy="201626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79DFD831-6E32-144F-836E-E4C7701896CB}"/>
              </a:ext>
            </a:extLst>
          </p:cNvPr>
          <p:cNvSpPr/>
          <p:nvPr/>
        </p:nvSpPr>
        <p:spPr>
          <a:xfrm>
            <a:off x="4171950" y="1252847"/>
            <a:ext cx="779906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3600" dirty="0">
                <a:solidFill>
                  <a:prstClr val="black"/>
                </a:solidFill>
              </a:rPr>
              <a:t>Laquelle des deux expressions ci-dessous permet de calculer la concentration massique d’une solution ?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7992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Applications (6 page 42)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647F1409-2D00-9544-810D-017257CF5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71" y="1494504"/>
            <a:ext cx="11538857" cy="453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764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Applications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36BEF038-B664-1847-8240-D7D8F573880B}"/>
                  </a:ext>
                </a:extLst>
              </p:cNvPr>
              <p:cNvSpPr txBox="1"/>
              <p:nvPr/>
            </p:nvSpPr>
            <p:spPr>
              <a:xfrm>
                <a:off x="220983" y="1959429"/>
                <a:ext cx="11754707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3600" dirty="0"/>
                  <a:t>On prélève un volume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  <m:r>
                          <a:rPr lang="fr-FR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è</m:t>
                        </m:r>
                        <m:r>
                          <m:rPr>
                            <m:sty m:val="p"/>
                          </m:rPr>
                          <a:rPr lang="fr-FR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re</m:t>
                        </m:r>
                      </m:sub>
                    </m:sSub>
                    <m:r>
                      <a:rPr lang="fr-FR" sz="36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5 </m:t>
                    </m:r>
                    <m:r>
                      <m:rPr>
                        <m:sty m:val="p"/>
                      </m:rPr>
                      <a:rPr lang="fr-FR" sz="36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mL</m:t>
                    </m:r>
                  </m:oMath>
                </a14:m>
                <a:r>
                  <a:rPr lang="fr-FR" sz="3600" dirty="0">
                    <a:solidFill>
                      <a:schemeClr val="tx1"/>
                    </a:solidFill>
                  </a:rPr>
                  <a:t> d’une solution d’éosine commerciale avec une concentration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3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  <m:r>
                          <a:rPr lang="fr-FR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è</m:t>
                        </m:r>
                        <m:r>
                          <m:rPr>
                            <m:sty m:val="p"/>
                          </m:rPr>
                          <a:rPr lang="fr-FR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re</m:t>
                        </m:r>
                      </m:sub>
                    </m:sSub>
                    <m:r>
                      <a:rPr lang="fr-FR" sz="3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fr-FR" sz="3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36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lang="fr-FR" sz="36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m:rPr>
                        <m:sty m:val="p"/>
                      </m:rPr>
                      <a:rPr lang="fr-FR" sz="36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L</m:t>
                    </m:r>
                  </m:oMath>
                </a14:m>
                <a:r>
                  <a:rPr lang="fr-FR" sz="3600" dirty="0">
                    <a:solidFill>
                      <a:schemeClr val="tx1"/>
                    </a:solidFill>
                  </a:rPr>
                  <a:t> que l’on introduit dans une fiole jaugée de volume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fille</m:t>
                        </m:r>
                      </m:sub>
                    </m:sSub>
                    <m:r>
                      <a:rPr lang="fr-FR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3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5</m:t>
                    </m:r>
                    <m:r>
                      <a:rPr lang="fr-FR" sz="3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</m:t>
                    </m:r>
                    <m:r>
                      <a:rPr lang="fr-FR" sz="3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fr-FR" sz="36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mL</m:t>
                    </m:r>
                  </m:oMath>
                </a14:m>
                <a:r>
                  <a:rPr lang="fr-FR" sz="3600" dirty="0">
                    <a:solidFill>
                      <a:schemeClr val="tx1"/>
                    </a:solidFill>
                  </a:rPr>
                  <a:t>. On complète jusqu’au trait de jauge avec de l’eau distillée</a:t>
                </a:r>
                <a:r>
                  <a:rPr lang="fr-FR" sz="3600" dirty="0"/>
                  <a:t>.</a:t>
                </a:r>
              </a:p>
              <a:p>
                <a:endParaRPr lang="fr-FR" sz="3600" dirty="0"/>
              </a:p>
              <a:p>
                <a:r>
                  <a:rPr lang="fr-FR" sz="3600" dirty="0"/>
                  <a:t>	Quelle est la concentration de la solution obtenue ?  </a:t>
                </a:r>
                <a:r>
                  <a:rPr lang="fr-FR" sz="3600" dirty="0">
                    <a:solidFill>
                      <a:schemeClr val="accent5"/>
                    </a:solidFill>
                  </a:rPr>
                  <a:t> </a:t>
                </a:r>
                <a:endParaRPr lang="fr-FR" sz="3600" dirty="0"/>
              </a:p>
            </p:txBody>
          </p:sp>
        </mc:Choice>
        <mc:Fallback xmlns="">
          <p:sp>
            <p:nvSpPr>
              <p:cNvPr id="2" name="ZoneTexte 1">
                <a:extLst>
                  <a:ext uri="{FF2B5EF4-FFF2-40B4-BE49-F238E27FC236}">
                    <a16:creationId xmlns:a16="http://schemas.microsoft.com/office/drawing/2014/main" id="{36BEF038-B664-1847-8240-D7D8F57388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983" y="1959429"/>
                <a:ext cx="11754707" cy="3416320"/>
              </a:xfrm>
              <a:prstGeom prst="rect">
                <a:avLst/>
              </a:prstGeom>
              <a:blipFill>
                <a:blip r:embed="rId2"/>
                <a:stretch>
                  <a:fillRect l="-1618" t="-2963" b="-5926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09100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Applications (20 page 44)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 descr="Une image contenant texte&#10;&#10;Description générée automatiquement">
            <a:extLst>
              <a:ext uri="{FF2B5EF4-FFF2-40B4-BE49-F238E27FC236}">
                <a16:creationId xmlns:a16="http://schemas.microsoft.com/office/drawing/2014/main" id="{BEA0A979-012A-C945-8590-A8613EF052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273"/>
          <a:stretch/>
        </p:blipFill>
        <p:spPr>
          <a:xfrm>
            <a:off x="0" y="947642"/>
            <a:ext cx="12192000" cy="2659997"/>
          </a:xfrm>
          <a:prstGeom prst="rect">
            <a:avLst/>
          </a:prstGeom>
        </p:spPr>
      </p:pic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F45CC2C1-95B9-884C-B433-03AE4D0C7B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3" t="82098"/>
          <a:stretch/>
        </p:blipFill>
        <p:spPr>
          <a:xfrm>
            <a:off x="671652" y="5717680"/>
            <a:ext cx="11536878" cy="74725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AF7B019-F47C-CE4A-9E25-1BB559077197}"/>
              </a:ext>
            </a:extLst>
          </p:cNvPr>
          <p:cNvSpPr/>
          <p:nvPr/>
        </p:nvSpPr>
        <p:spPr>
          <a:xfrm>
            <a:off x="96673" y="3808031"/>
            <a:ext cx="1200428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4000" b="1" dirty="0">
                <a:solidFill>
                  <a:srgbClr val="01BDAB"/>
                </a:solidFill>
              </a:rPr>
              <a:t>1.</a:t>
            </a:r>
            <a:r>
              <a:rPr lang="fr-FR" sz="4000" dirty="0">
                <a:solidFill>
                  <a:prstClr val="black"/>
                </a:solidFill>
              </a:rPr>
              <a:t> Écrire la relation permettant de calculer le volume </a:t>
            </a:r>
            <a:r>
              <a:rPr lang="fr-FR" sz="4000" i="1" dirty="0" err="1">
                <a:solidFill>
                  <a:prstClr val="black"/>
                </a:solidFill>
              </a:rPr>
              <a:t>V</a:t>
            </a:r>
            <a:r>
              <a:rPr lang="fr-FR" sz="4000" i="1" baseline="-25000" dirty="0" err="1">
                <a:solidFill>
                  <a:prstClr val="black"/>
                </a:solidFill>
              </a:rPr>
              <a:t>m</a:t>
            </a:r>
            <a:r>
              <a:rPr lang="fr-FR" sz="4000" dirty="0">
                <a:solidFill>
                  <a:prstClr val="black"/>
                </a:solidFill>
              </a:rPr>
              <a:t> de solution mère à prélever pour réaliser la solution fille. Indiquer les unités de chaque grandeur. </a:t>
            </a:r>
            <a:endParaRPr lang="fr-FR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AE602B-1BB8-304E-864E-C9BA4BD690D0}"/>
              </a:ext>
            </a:extLst>
          </p:cNvPr>
          <p:cNvSpPr/>
          <p:nvPr/>
        </p:nvSpPr>
        <p:spPr>
          <a:xfrm>
            <a:off x="91044" y="5727703"/>
            <a:ext cx="58060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4000" b="1" dirty="0">
                <a:solidFill>
                  <a:srgbClr val="01BDAB"/>
                </a:solidFill>
              </a:rPr>
              <a:t>2.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1493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Applications (27 page 44)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CCEA9CE6-6104-0A49-B5B8-2D8F6E912B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974"/>
          <a:stretch/>
        </p:blipFill>
        <p:spPr>
          <a:xfrm>
            <a:off x="521736" y="1085611"/>
            <a:ext cx="11148528" cy="525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65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Dosage à l’aide d’une échelle de teinte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e 2">
            <a:extLst>
              <a:ext uri="{FF2B5EF4-FFF2-40B4-BE49-F238E27FC236}">
                <a16:creationId xmlns:a16="http://schemas.microsoft.com/office/drawing/2014/main" id="{3E3EE648-8A2E-6048-B0A1-02CE3695C8A6}"/>
              </a:ext>
            </a:extLst>
          </p:cNvPr>
          <p:cNvGrpSpPr/>
          <p:nvPr/>
        </p:nvGrpSpPr>
        <p:grpSpPr>
          <a:xfrm>
            <a:off x="220983" y="1021366"/>
            <a:ext cx="3496259" cy="5575377"/>
            <a:chOff x="1123199" y="1282623"/>
            <a:chExt cx="3496259" cy="5575377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899A91E5-0444-5B4E-94FF-5E4A9554B97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98" r="40063"/>
            <a:stretch/>
          </p:blipFill>
          <p:spPr bwMode="auto">
            <a:xfrm>
              <a:off x="1206459" y="1282623"/>
              <a:ext cx="3329739" cy="55753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" name="ZoneTexte 1">
                  <a:extLst>
                    <a:ext uri="{FF2B5EF4-FFF2-40B4-BE49-F238E27FC236}">
                      <a16:creationId xmlns:a16="http://schemas.microsoft.com/office/drawing/2014/main" id="{A0F02E57-0E18-B149-99DA-A62AAAEFE789}"/>
                    </a:ext>
                  </a:extLst>
                </p:cNvPr>
                <p:cNvSpPr txBox="1"/>
                <p:nvPr/>
              </p:nvSpPr>
              <p:spPr>
                <a:xfrm>
                  <a:off x="1123199" y="1457920"/>
                  <a:ext cx="110870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0,50 </m:t>
                        </m:r>
                        <m:r>
                          <m:rPr>
                            <m:sty m:val="p"/>
                          </m:rPr>
                          <a:rPr lang="fr-FR" b="0" i="0" smtClean="0">
                            <a:latin typeface="Cambria Math" panose="02040503050406030204" pitchFamily="18" charset="0"/>
                          </a:rPr>
                          <m:t>g</m:t>
                        </m:r>
                        <m:r>
                          <a:rPr lang="fr-FR" b="0" i="0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m:rPr>
                            <m:sty m:val="p"/>
                          </m:rPr>
                          <a:rPr lang="fr-FR" b="0" i="0" smtClean="0">
                            <a:latin typeface="Cambria Math" panose="02040503050406030204" pitchFamily="18" charset="0"/>
                          </a:rPr>
                          <m:t>L</m:t>
                        </m:r>
                      </m:oMath>
                    </m:oMathPara>
                  </a14:m>
                  <a:endParaRPr lang="fr-FR" dirty="0"/>
                </a:p>
              </p:txBody>
            </p:sp>
          </mc:Choice>
          <mc:Fallback xmlns="">
            <p:sp>
              <p:nvSpPr>
                <p:cNvPr id="2" name="ZoneTexte 1">
                  <a:extLst>
                    <a:ext uri="{FF2B5EF4-FFF2-40B4-BE49-F238E27FC236}">
                      <a16:creationId xmlns:a16="http://schemas.microsoft.com/office/drawing/2014/main" id="{A0F02E57-0E18-B149-99DA-A62AAAEFE78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23199" y="1457920"/>
                  <a:ext cx="1108701" cy="369332"/>
                </a:xfrm>
                <a:prstGeom prst="rect">
                  <a:avLst/>
                </a:prstGeom>
                <a:blipFill>
                  <a:blip r:embed="rId3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ZoneTexte 7">
                  <a:extLst>
                    <a:ext uri="{FF2B5EF4-FFF2-40B4-BE49-F238E27FC236}">
                      <a16:creationId xmlns:a16="http://schemas.microsoft.com/office/drawing/2014/main" id="{F86619D9-F6C8-F24C-8EC9-5B2C41CCC70D}"/>
                    </a:ext>
                  </a:extLst>
                </p:cNvPr>
                <p:cNvSpPr txBox="1"/>
                <p:nvPr/>
              </p:nvSpPr>
              <p:spPr>
                <a:xfrm>
                  <a:off x="1932709" y="2007321"/>
                  <a:ext cx="94448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i="1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,0 </m:t>
                        </m:r>
                        <m:r>
                          <m:rPr>
                            <m:sty m:val="p"/>
                          </m:rPr>
                          <a:rPr lang="fr-FR" b="0" i="0" smtClean="0">
                            <a:latin typeface="Cambria Math" panose="02040503050406030204" pitchFamily="18" charset="0"/>
                          </a:rPr>
                          <m:t>g</m:t>
                        </m:r>
                        <m:r>
                          <a:rPr lang="fr-FR" b="0" i="0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m:rPr>
                            <m:sty m:val="p"/>
                          </m:rPr>
                          <a:rPr lang="fr-FR" b="0" i="0" smtClean="0">
                            <a:latin typeface="Cambria Math" panose="02040503050406030204" pitchFamily="18" charset="0"/>
                          </a:rPr>
                          <m:t>L</m:t>
                        </m:r>
                      </m:oMath>
                    </m:oMathPara>
                  </a14:m>
                  <a:endParaRPr lang="fr-FR" dirty="0"/>
                </a:p>
              </p:txBody>
            </p:sp>
          </mc:Choice>
          <mc:Fallback xmlns="">
            <p:sp>
              <p:nvSpPr>
                <p:cNvPr id="8" name="ZoneTexte 7">
                  <a:extLst>
                    <a:ext uri="{FF2B5EF4-FFF2-40B4-BE49-F238E27FC236}">
                      <a16:creationId xmlns:a16="http://schemas.microsoft.com/office/drawing/2014/main" id="{F86619D9-F6C8-F24C-8EC9-5B2C41CCC70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32709" y="2007321"/>
                  <a:ext cx="944489" cy="369332"/>
                </a:xfrm>
                <a:prstGeom prst="rect">
                  <a:avLst/>
                </a:prstGeom>
                <a:blipFill>
                  <a:blip r:embed="rId4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" name="ZoneTexte 9">
                  <a:extLst>
                    <a:ext uri="{FF2B5EF4-FFF2-40B4-BE49-F238E27FC236}">
                      <a16:creationId xmlns:a16="http://schemas.microsoft.com/office/drawing/2014/main" id="{284F9200-4265-C54B-A21F-AF85C0802ADA}"/>
                    </a:ext>
                  </a:extLst>
                </p:cNvPr>
                <p:cNvSpPr txBox="1"/>
                <p:nvPr/>
              </p:nvSpPr>
              <p:spPr>
                <a:xfrm>
                  <a:off x="3674969" y="2007321"/>
                  <a:ext cx="94448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,0 </m:t>
                        </m:r>
                        <m:r>
                          <m:rPr>
                            <m:sty m:val="p"/>
                          </m:rPr>
                          <a:rPr lang="fr-FR" b="0" i="0" smtClean="0">
                            <a:latin typeface="Cambria Math" panose="02040503050406030204" pitchFamily="18" charset="0"/>
                          </a:rPr>
                          <m:t>g</m:t>
                        </m:r>
                        <m:r>
                          <a:rPr lang="fr-FR" b="0" i="0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m:rPr>
                            <m:sty m:val="p"/>
                          </m:rPr>
                          <a:rPr lang="fr-FR" b="0" i="0" smtClean="0">
                            <a:latin typeface="Cambria Math" panose="02040503050406030204" pitchFamily="18" charset="0"/>
                          </a:rPr>
                          <m:t>L</m:t>
                        </m:r>
                      </m:oMath>
                    </m:oMathPara>
                  </a14:m>
                  <a:endParaRPr lang="fr-FR" dirty="0"/>
                </a:p>
              </p:txBody>
            </p:sp>
          </mc:Choice>
          <mc:Fallback xmlns="">
            <p:sp>
              <p:nvSpPr>
                <p:cNvPr id="10" name="ZoneTexte 9">
                  <a:extLst>
                    <a:ext uri="{FF2B5EF4-FFF2-40B4-BE49-F238E27FC236}">
                      <a16:creationId xmlns:a16="http://schemas.microsoft.com/office/drawing/2014/main" id="{284F9200-4265-C54B-A21F-AF85C0802AD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674969" y="2007321"/>
                  <a:ext cx="944489" cy="369332"/>
                </a:xfrm>
                <a:prstGeom prst="rect">
                  <a:avLst/>
                </a:prstGeom>
                <a:blipFill>
                  <a:blip r:embed="rId5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ZoneTexte 10">
                  <a:extLst>
                    <a:ext uri="{FF2B5EF4-FFF2-40B4-BE49-F238E27FC236}">
                      <a16:creationId xmlns:a16="http://schemas.microsoft.com/office/drawing/2014/main" id="{0A1BE0F2-831E-7645-B563-339FCCDF6933}"/>
                    </a:ext>
                  </a:extLst>
                </p:cNvPr>
                <p:cNvSpPr txBox="1"/>
                <p:nvPr/>
              </p:nvSpPr>
              <p:spPr>
                <a:xfrm>
                  <a:off x="2816647" y="1457920"/>
                  <a:ext cx="944489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,5 </m:t>
                        </m:r>
                        <m:r>
                          <m:rPr>
                            <m:sty m:val="p"/>
                          </m:rPr>
                          <a:rPr lang="fr-FR" b="0" i="0" smtClean="0">
                            <a:latin typeface="Cambria Math" panose="02040503050406030204" pitchFamily="18" charset="0"/>
                          </a:rPr>
                          <m:t>g</m:t>
                        </m:r>
                        <m:r>
                          <a:rPr lang="fr-FR" b="0" i="0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m:rPr>
                            <m:sty m:val="p"/>
                          </m:rPr>
                          <a:rPr lang="fr-FR" b="0" i="0" smtClean="0">
                            <a:latin typeface="Cambria Math" panose="02040503050406030204" pitchFamily="18" charset="0"/>
                          </a:rPr>
                          <m:t>L</m:t>
                        </m:r>
                      </m:oMath>
                    </m:oMathPara>
                  </a14:m>
                  <a:endParaRPr lang="fr-FR" dirty="0"/>
                </a:p>
              </p:txBody>
            </p:sp>
          </mc:Choice>
          <mc:Fallback xmlns="">
            <p:sp>
              <p:nvSpPr>
                <p:cNvPr id="11" name="ZoneTexte 10">
                  <a:extLst>
                    <a:ext uri="{FF2B5EF4-FFF2-40B4-BE49-F238E27FC236}">
                      <a16:creationId xmlns:a16="http://schemas.microsoft.com/office/drawing/2014/main" id="{0A1BE0F2-831E-7645-B563-339FCCDF693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16647" y="1457920"/>
                  <a:ext cx="944489" cy="369332"/>
                </a:xfrm>
                <a:prstGeom prst="rect">
                  <a:avLst/>
                </a:prstGeom>
                <a:blipFill>
                  <a:blip r:embed="rId6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E2D66925-9D0E-3744-82C7-89E46AF273B8}"/>
              </a:ext>
            </a:extLst>
          </p:cNvPr>
          <p:cNvGrpSpPr/>
          <p:nvPr/>
        </p:nvGrpSpPr>
        <p:grpSpPr>
          <a:xfrm>
            <a:off x="4205172" y="1021366"/>
            <a:ext cx="776175" cy="5575377"/>
            <a:chOff x="4361118" y="1021365"/>
            <a:chExt cx="776175" cy="5575377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13935C10-7669-5544-9578-9ED761FC7A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664" r="21577"/>
            <a:stretch/>
          </p:blipFill>
          <p:spPr bwMode="auto">
            <a:xfrm>
              <a:off x="4515013" y="1021365"/>
              <a:ext cx="468386" cy="55753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ZoneTexte 11">
                  <a:extLst>
                    <a:ext uri="{FF2B5EF4-FFF2-40B4-BE49-F238E27FC236}">
                      <a16:creationId xmlns:a16="http://schemas.microsoft.com/office/drawing/2014/main" id="{6BC07F98-CF2A-1B49-940F-B294B6E105EA}"/>
                    </a:ext>
                  </a:extLst>
                </p:cNvPr>
                <p:cNvSpPr txBox="1"/>
                <p:nvPr/>
              </p:nvSpPr>
              <p:spPr>
                <a:xfrm>
                  <a:off x="4361118" y="1196663"/>
                  <a:ext cx="77617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fr-FR" i="1">
                            <a:latin typeface="Cambria Math" panose="02040503050406030204" pitchFamily="18" charset="0"/>
                          </a:rPr>
                          <m:t>?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fr-FR" b="0" i="0" smtClean="0">
                            <a:latin typeface="Cambria Math" panose="02040503050406030204" pitchFamily="18" charset="0"/>
                          </a:rPr>
                          <m:t>g</m:t>
                        </m:r>
                        <m:r>
                          <a:rPr lang="fr-FR" b="0" i="0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m:rPr>
                            <m:sty m:val="p"/>
                          </m:rPr>
                          <a:rPr lang="fr-FR" b="0" i="0" smtClean="0">
                            <a:latin typeface="Cambria Math" panose="02040503050406030204" pitchFamily="18" charset="0"/>
                          </a:rPr>
                          <m:t>L</m:t>
                        </m:r>
                      </m:oMath>
                    </m:oMathPara>
                  </a14:m>
                  <a:endParaRPr lang="fr-FR" dirty="0"/>
                </a:p>
              </p:txBody>
            </p:sp>
          </mc:Choice>
          <mc:Fallback xmlns="">
            <p:sp>
              <p:nvSpPr>
                <p:cNvPr id="12" name="ZoneTexte 11">
                  <a:extLst>
                    <a:ext uri="{FF2B5EF4-FFF2-40B4-BE49-F238E27FC236}">
                      <a16:creationId xmlns:a16="http://schemas.microsoft.com/office/drawing/2014/main" id="{6BC07F98-CF2A-1B49-940F-B294B6E105E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61118" y="1196663"/>
                  <a:ext cx="776175" cy="369332"/>
                </a:xfrm>
                <a:prstGeom prst="rect">
                  <a:avLst/>
                </a:prstGeom>
                <a:blipFill>
                  <a:blip r:embed="rId7"/>
                  <a:stretch>
                    <a:fillRect b="-16667"/>
                  </a:stretch>
                </a:blipFill>
              </p:spPr>
              <p:txBody>
                <a:bodyPr/>
                <a:lstStyle/>
                <a:p>
                  <a:r>
                    <a:rPr lang="fr-FR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3" name="ZoneTexte 12">
            <a:extLst>
              <a:ext uri="{FF2B5EF4-FFF2-40B4-BE49-F238E27FC236}">
                <a16:creationId xmlns:a16="http://schemas.microsoft.com/office/drawing/2014/main" id="{75BC4F30-5B1C-2943-8DA3-648884A83F87}"/>
              </a:ext>
            </a:extLst>
          </p:cNvPr>
          <p:cNvSpPr txBox="1"/>
          <p:nvPr/>
        </p:nvSpPr>
        <p:spPr>
          <a:xfrm>
            <a:off x="4988072" y="1746064"/>
            <a:ext cx="698761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Tous les tubes à essai contiennent une solution aqueuse de </a:t>
            </a:r>
            <a:r>
              <a:rPr lang="fr-FR" sz="3200" dirty="0" err="1"/>
              <a:t>diiode</a:t>
            </a:r>
            <a:r>
              <a:rPr lang="fr-FR" sz="3200" dirty="0"/>
              <a:t>. La concentration massique des solutions des quatre premiers tubes est connue.</a:t>
            </a:r>
          </a:p>
          <a:p>
            <a:endParaRPr lang="fr-FR" sz="3200" dirty="0"/>
          </a:p>
          <a:p>
            <a:r>
              <a:rPr lang="fr-FR" sz="3200" dirty="0"/>
              <a:t>Proposer un encadrement de la valeur de la concentration massique en </a:t>
            </a:r>
            <a:r>
              <a:rPr lang="fr-FR" sz="3200" dirty="0" err="1"/>
              <a:t>diiode</a:t>
            </a:r>
            <a:r>
              <a:rPr lang="fr-FR" sz="3200" dirty="0"/>
              <a:t> de la solution du dernier tube.</a:t>
            </a:r>
          </a:p>
        </p:txBody>
      </p:sp>
    </p:spTree>
    <p:extLst>
      <p:ext uri="{BB962C8B-B14F-4D97-AF65-F5344CB8AC3E}">
        <p14:creationId xmlns:p14="http://schemas.microsoft.com/office/powerpoint/2010/main" val="28893140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Exercice 31 page 46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>
            <a:extLst>
              <a:ext uri="{FF2B5EF4-FFF2-40B4-BE49-F238E27FC236}">
                <a16:creationId xmlns:a16="http://schemas.microsoft.com/office/drawing/2014/main" id="{291DCD30-2FB9-B143-A0E3-5A9A39B924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38" t="37403" r="60317" b="24848"/>
          <a:stretch/>
        </p:blipFill>
        <p:spPr>
          <a:xfrm>
            <a:off x="220983" y="1494504"/>
            <a:ext cx="5747657" cy="4396451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2FAF4400-9355-C74B-9426-485254497A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028" t="52294" r="27741" b="16017"/>
          <a:stretch/>
        </p:blipFill>
        <p:spPr>
          <a:xfrm>
            <a:off x="6310265" y="1897812"/>
            <a:ext cx="5660752" cy="358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41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Exercice 26 page 45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A7852F95-D5B8-A144-AA6D-C5A1F91D12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05" t="27186" r="24927" b="12728"/>
          <a:stretch/>
        </p:blipFill>
        <p:spPr>
          <a:xfrm>
            <a:off x="2183080" y="928816"/>
            <a:ext cx="7825839" cy="59291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FA7496D-E8FA-634C-903C-D41016BE3D57}"/>
              </a:ext>
            </a:extLst>
          </p:cNvPr>
          <p:cNvSpPr/>
          <p:nvPr/>
        </p:nvSpPr>
        <p:spPr>
          <a:xfrm>
            <a:off x="2612571" y="5902036"/>
            <a:ext cx="7396347" cy="955964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5379F4C-5894-8C45-96F9-7C25E71AC864}"/>
              </a:ext>
            </a:extLst>
          </p:cNvPr>
          <p:cNvSpPr txBox="1"/>
          <p:nvPr/>
        </p:nvSpPr>
        <p:spPr>
          <a:xfrm>
            <a:off x="2583994" y="5864526"/>
            <a:ext cx="447481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500" dirty="0"/>
              <a:t>Quelle est la formule à utiliser 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5C1E9312-0BA6-0743-AD16-123438AC9454}"/>
                  </a:ext>
                </a:extLst>
              </p:cNvPr>
              <p:cNvSpPr txBox="1"/>
              <p:nvPr/>
            </p:nvSpPr>
            <p:spPr>
              <a:xfrm>
                <a:off x="2583994" y="6356969"/>
                <a:ext cx="6523389" cy="4770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2500" dirty="0"/>
                  <a:t>En déduire la concentration de la solution fille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500" b="0" i="0" smtClean="0">
                            <a:latin typeface="Cambria Math" panose="02040503050406030204" pitchFamily="18" charset="0"/>
                          </a:rPr>
                          <m:t>f</m:t>
                        </m:r>
                      </m:sub>
                    </m:sSub>
                  </m:oMath>
                </a14:m>
                <a:r>
                  <a:rPr lang="fr-FR" sz="2500" dirty="0"/>
                  <a:t>.</a:t>
                </a:r>
              </a:p>
            </p:txBody>
          </p:sp>
        </mc:Choice>
        <mc:Fallback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5C1E9312-0BA6-0743-AD16-123438AC94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83994" y="6356969"/>
                <a:ext cx="6523389" cy="477054"/>
              </a:xfrm>
              <a:prstGeom prst="rect">
                <a:avLst/>
              </a:prstGeom>
              <a:blipFill>
                <a:blip r:embed="rId3"/>
                <a:stretch>
                  <a:fillRect l="-1553" t="-10256" r="-388" b="-2820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53266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Solutions aqueuses ?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6" name="Picture 12" descr="Tisanes, Thé et Infusion : Quelle-est la Différence?">
            <a:extLst>
              <a:ext uri="{FF2B5EF4-FFF2-40B4-BE49-F238E27FC236}">
                <a16:creationId xmlns:a16="http://schemas.microsoft.com/office/drawing/2014/main" id="{71E115E2-894E-604D-B0D8-A37A4A694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3558" y="865889"/>
            <a:ext cx="8824884" cy="587781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9022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Solutions aqueuses ?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40" name="Picture 16" descr="Pourquoi Salt Bae, le boucher des stars porte désormais des gants noirs ? -  Elle à Table">
            <a:extLst>
              <a:ext uri="{FF2B5EF4-FFF2-40B4-BE49-F238E27FC236}">
                <a16:creationId xmlns:a16="http://schemas.microsoft.com/office/drawing/2014/main" id="{CBC7576A-56C4-5141-A845-073F7C549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3" y="1494504"/>
            <a:ext cx="3619487" cy="465501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Pourquoi il ne faut jamais faire re-bouillir de l'eau">
            <a:extLst>
              <a:ext uri="{FF2B5EF4-FFF2-40B4-BE49-F238E27FC236}">
                <a16:creationId xmlns:a16="http://schemas.microsoft.com/office/drawing/2014/main" id="{5C8D74D8-6A29-C947-BA15-3FC440FCD5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4"/>
          <a:stretch/>
        </p:blipFill>
        <p:spPr bwMode="auto">
          <a:xfrm>
            <a:off x="3981541" y="1494504"/>
            <a:ext cx="7989476" cy="46550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4390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Comment planter et entretenir des arbres | 27 bonnes raisons | EcoTree">
            <a:extLst>
              <a:ext uri="{FF2B5EF4-FFF2-40B4-BE49-F238E27FC236}">
                <a16:creationId xmlns:a16="http://schemas.microsoft.com/office/drawing/2014/main" id="{10514763-2597-8041-BF96-53444E023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720356"/>
            <a:ext cx="5968994" cy="311270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La planete bleue - Documentaire scientifique - YouTube">
            <a:extLst>
              <a:ext uri="{FF2B5EF4-FFF2-40B4-BE49-F238E27FC236}">
                <a16:creationId xmlns:a16="http://schemas.microsoft.com/office/drawing/2014/main" id="{B41188B8-D811-BF42-99A7-283D6EF8B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3" y="850086"/>
            <a:ext cx="5875017" cy="330469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Un seul chiffre : 70 %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AD742C79-4276-3D4E-A27F-BDAD43520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1757" y="2898359"/>
            <a:ext cx="3712834" cy="231951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D564E4E-16A2-1846-864F-DB639872BF3F}"/>
              </a:ext>
            </a:extLst>
          </p:cNvPr>
          <p:cNvSpPr txBox="1"/>
          <p:nvPr/>
        </p:nvSpPr>
        <p:spPr>
          <a:xfrm>
            <a:off x="4800613" y="3273286"/>
            <a:ext cx="259077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9600" b="1" dirty="0">
                <a:solidFill>
                  <a:schemeClr val="bg2"/>
                </a:solidFill>
              </a:rPr>
              <a:t>70 %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6DDA95B-728C-644A-BCF6-47516B9E0C62}"/>
              </a:ext>
            </a:extLst>
          </p:cNvPr>
          <p:cNvSpPr txBox="1"/>
          <p:nvPr/>
        </p:nvSpPr>
        <p:spPr>
          <a:xfrm>
            <a:off x="6715458" y="1640127"/>
            <a:ext cx="4730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accent5"/>
                </a:solidFill>
              </a:rPr>
              <a:t>La terre est recouverte à </a:t>
            </a:r>
            <a:r>
              <a:rPr lang="fr-FR" sz="2400" b="1" dirty="0">
                <a:solidFill>
                  <a:schemeClr val="accent5"/>
                </a:solidFill>
              </a:rPr>
              <a:t>70 %</a:t>
            </a:r>
            <a:r>
              <a:rPr lang="fr-FR" sz="2400" dirty="0">
                <a:solidFill>
                  <a:schemeClr val="accent5"/>
                </a:solidFill>
              </a:rPr>
              <a:t> d’eau.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58D9FF2-B2D2-6D4A-98FB-47F12AE83C25}"/>
              </a:ext>
            </a:extLst>
          </p:cNvPr>
          <p:cNvSpPr txBox="1"/>
          <p:nvPr/>
        </p:nvSpPr>
        <p:spPr>
          <a:xfrm>
            <a:off x="362597" y="5576048"/>
            <a:ext cx="55917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accent5"/>
                </a:solidFill>
              </a:rPr>
              <a:t>Le corps humain est composé à </a:t>
            </a:r>
            <a:r>
              <a:rPr lang="fr-FR" sz="2400" b="1" dirty="0">
                <a:solidFill>
                  <a:schemeClr val="accent5"/>
                </a:solidFill>
              </a:rPr>
              <a:t>70 %</a:t>
            </a:r>
            <a:r>
              <a:rPr lang="fr-FR" sz="2400" dirty="0">
                <a:solidFill>
                  <a:schemeClr val="accent5"/>
                </a:solidFill>
              </a:rPr>
              <a:t> d’eau.</a:t>
            </a:r>
          </a:p>
        </p:txBody>
      </p:sp>
    </p:spTree>
    <p:extLst>
      <p:ext uri="{BB962C8B-B14F-4D97-AF65-F5344CB8AC3E}">
        <p14:creationId xmlns:p14="http://schemas.microsoft.com/office/powerpoint/2010/main" val="2708835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Étude des solutions aqueuses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En Russie, une rivière vire au rouge sang - L'Express">
            <a:extLst>
              <a:ext uri="{FF2B5EF4-FFF2-40B4-BE49-F238E27FC236}">
                <a16:creationId xmlns:a16="http://schemas.microsoft.com/office/drawing/2014/main" id="{3DDF6D72-928A-304F-BD41-EE0C70287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9464" y="857324"/>
            <a:ext cx="4841554" cy="272585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10799977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63490AF-3275-0742-A7CB-9BF2C3EB8D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33" r="11669"/>
          <a:stretch/>
        </p:blipFill>
        <p:spPr bwMode="auto">
          <a:xfrm>
            <a:off x="220983" y="861950"/>
            <a:ext cx="4081842" cy="576548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Nitrates, un dossier qui empoisonne l'agriculture et l'eau">
            <a:extLst>
              <a:ext uri="{FF2B5EF4-FFF2-40B4-BE49-F238E27FC236}">
                <a16:creationId xmlns:a16="http://schemas.microsoft.com/office/drawing/2014/main" id="{5ABCC722-B60B-3D4B-BFA2-0A64EC865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9464" y="3783017"/>
            <a:ext cx="4841554" cy="284441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10799999" rev="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Milieu urbain">
            <a:extLst>
              <a:ext uri="{FF2B5EF4-FFF2-40B4-BE49-F238E27FC236}">
                <a16:creationId xmlns:a16="http://schemas.microsoft.com/office/drawing/2014/main" id="{D11CD8F5-882C-1246-9C01-1E07378F7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6020" y="2231561"/>
            <a:ext cx="5054221" cy="336527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530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Représentation microscopique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e 1">
            <a:extLst>
              <a:ext uri="{FF2B5EF4-FFF2-40B4-BE49-F238E27FC236}">
                <a16:creationId xmlns:a16="http://schemas.microsoft.com/office/drawing/2014/main" id="{09F9C714-A601-4C4F-99BE-7B9809BF5059}"/>
              </a:ext>
            </a:extLst>
          </p:cNvPr>
          <p:cNvGrpSpPr/>
          <p:nvPr/>
        </p:nvGrpSpPr>
        <p:grpSpPr>
          <a:xfrm>
            <a:off x="220983" y="1013559"/>
            <a:ext cx="8749455" cy="5604765"/>
            <a:chOff x="220983" y="1013559"/>
            <a:chExt cx="8749455" cy="5604765"/>
          </a:xfrm>
        </p:grpSpPr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C4CD01A7-92BC-4647-9C03-3E68F2E7D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983" y="1013559"/>
              <a:ext cx="6270171" cy="5604765"/>
            </a:xfrm>
            <a:prstGeom prst="rect">
              <a:avLst/>
            </a:prstGeom>
          </p:spPr>
        </p:pic>
        <p:cxnSp>
          <p:nvCxnSpPr>
            <p:cNvPr id="7" name="Connecteur droit avec flèche 6">
              <a:extLst>
                <a:ext uri="{FF2B5EF4-FFF2-40B4-BE49-F238E27FC236}">
                  <a16:creationId xmlns:a16="http://schemas.microsoft.com/office/drawing/2014/main" id="{61D8AE5F-7E52-4243-BE88-44599FC5FF7E}"/>
                </a:ext>
              </a:extLst>
            </p:cNvPr>
            <p:cNvCxnSpPr/>
            <p:nvPr/>
          </p:nvCxnSpPr>
          <p:spPr>
            <a:xfrm flipH="1">
              <a:off x="2873829" y="1995055"/>
              <a:ext cx="4536374" cy="16744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avec flèche 12">
              <a:extLst>
                <a:ext uri="{FF2B5EF4-FFF2-40B4-BE49-F238E27FC236}">
                  <a16:creationId xmlns:a16="http://schemas.microsoft.com/office/drawing/2014/main" id="{17BC935D-B6FE-9844-BF59-1E23FFF9E892}"/>
                </a:ext>
              </a:extLst>
            </p:cNvPr>
            <p:cNvCxnSpPr/>
            <p:nvPr/>
          </p:nvCxnSpPr>
          <p:spPr>
            <a:xfrm flipH="1">
              <a:off x="2873829" y="3669475"/>
              <a:ext cx="4536374" cy="16744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B5D85F55-DC72-6749-8564-C2501793687D}"/>
                </a:ext>
              </a:extLst>
            </p:cNvPr>
            <p:cNvSpPr txBox="1"/>
            <p:nvPr/>
          </p:nvSpPr>
          <p:spPr>
            <a:xfrm>
              <a:off x="7410203" y="1671888"/>
              <a:ext cx="136595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600" dirty="0"/>
                <a:t>Soluté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2E549DC6-D8F7-3847-A75D-FEFDB75EC4E1}"/>
                </a:ext>
              </a:extLst>
            </p:cNvPr>
            <p:cNvSpPr txBox="1"/>
            <p:nvPr/>
          </p:nvSpPr>
          <p:spPr>
            <a:xfrm>
              <a:off x="7410203" y="3346309"/>
              <a:ext cx="15602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3600" dirty="0"/>
                <a:t>Solvant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19366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Applications (4 page 42)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 descr="Une image contenant intérieur&#10;&#10;Description générée automatiquement">
            <a:extLst>
              <a:ext uri="{FF2B5EF4-FFF2-40B4-BE49-F238E27FC236}">
                <a16:creationId xmlns:a16="http://schemas.microsoft.com/office/drawing/2014/main" id="{22AB71FA-9501-C046-8FE2-179AEEE40C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3" y="1803261"/>
            <a:ext cx="11760566" cy="387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281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Applications (3 page 42) 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 9">
            <a:extLst>
              <a:ext uri="{FF2B5EF4-FFF2-40B4-BE49-F238E27FC236}">
                <a16:creationId xmlns:a16="http://schemas.microsoft.com/office/drawing/2014/main" id="{1CE16A90-781F-CA4F-8A2F-B8880A285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3" y="1135693"/>
            <a:ext cx="11754707" cy="523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657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Applications (9 page 43)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5" descr="Une image contenant table&#10;&#10;Description générée automatiquement">
            <a:extLst>
              <a:ext uri="{FF2B5EF4-FFF2-40B4-BE49-F238E27FC236}">
                <a16:creationId xmlns:a16="http://schemas.microsoft.com/office/drawing/2014/main" id="{A33ADEFA-ACBE-3844-A29B-FF4438304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193" y="942600"/>
            <a:ext cx="11025744" cy="575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98096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5232</TotalTime>
  <Words>308</Words>
  <Application>Microsoft Macintosh PowerPoint</Application>
  <PresentationFormat>Grand écran</PresentationFormat>
  <Paragraphs>41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Thème Office</vt:lpstr>
      <vt:lpstr>Chapitre 2 – Solutions aqueuses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LKB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Chapitre 1 – Corps purs et mélanges</dc:title>
  <dc:creator>remi</dc:creator>
  <cp:lastModifiedBy>Remi Metzdorff</cp:lastModifiedBy>
  <cp:revision>53</cp:revision>
  <dcterms:created xsi:type="dcterms:W3CDTF">2020-09-05T12:43:59Z</dcterms:created>
  <dcterms:modified xsi:type="dcterms:W3CDTF">2020-11-24T08:30:16Z</dcterms:modified>
</cp:coreProperties>
</file>

<file path=docProps/thumbnail.jpeg>
</file>